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35"/>
  </p:notesMasterIdLst>
  <p:sldIdLst>
    <p:sldId id="256" r:id="rId3"/>
    <p:sldId id="901" r:id="rId4"/>
    <p:sldId id="899" r:id="rId5"/>
    <p:sldId id="900" r:id="rId6"/>
    <p:sldId id="893" r:id="rId7"/>
    <p:sldId id="740" r:id="rId8"/>
    <p:sldId id="878" r:id="rId9"/>
    <p:sldId id="886" r:id="rId10"/>
    <p:sldId id="892" r:id="rId11"/>
    <p:sldId id="904" r:id="rId12"/>
    <p:sldId id="887" r:id="rId13"/>
    <p:sldId id="891" r:id="rId14"/>
    <p:sldId id="894" r:id="rId15"/>
    <p:sldId id="903" r:id="rId16"/>
    <p:sldId id="257" r:id="rId17"/>
    <p:sldId id="902" r:id="rId18"/>
    <p:sldId id="889" r:id="rId19"/>
    <p:sldId id="895" r:id="rId20"/>
    <p:sldId id="890" r:id="rId21"/>
    <p:sldId id="896" r:id="rId22"/>
    <p:sldId id="260" r:id="rId23"/>
    <p:sldId id="737" r:id="rId24"/>
    <p:sldId id="868" r:id="rId25"/>
    <p:sldId id="898" r:id="rId26"/>
    <p:sldId id="748" r:id="rId27"/>
    <p:sldId id="885" r:id="rId28"/>
    <p:sldId id="867" r:id="rId29"/>
    <p:sldId id="338" r:id="rId30"/>
    <p:sldId id="884" r:id="rId31"/>
    <p:sldId id="672" r:id="rId32"/>
    <p:sldId id="723" r:id="rId33"/>
    <p:sldId id="43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136"/>
    <p:restoredTop sz="86377"/>
  </p:normalViewPr>
  <p:slideViewPr>
    <p:cSldViewPr snapToGrid="0" snapToObjects="1">
      <p:cViewPr varScale="1">
        <p:scale>
          <a:sx n="121" d="100"/>
          <a:sy n="121" d="100"/>
        </p:scale>
        <p:origin x="184" y="312"/>
      </p:cViewPr>
      <p:guideLst/>
    </p:cSldViewPr>
  </p:slideViewPr>
  <p:outlineViewPr>
    <p:cViewPr>
      <p:scale>
        <a:sx n="33" d="100"/>
        <a:sy n="33" d="100"/>
      </p:scale>
      <p:origin x="0" y="-744"/>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10/31/22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6</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20</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29</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10/31/22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10/31/22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10/31/22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10/31/22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10/31/22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10/31/22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10/31/22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10/31/22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10/31/22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0" y="1532138"/>
            <a:ext cx="3601039"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316582" y="1714258"/>
            <a:ext cx="4340433" cy="3015850"/>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392112" y="3341971"/>
            <a:ext cx="1551021" cy="1578232"/>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0"/>
            <a:ext cx="63348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Genetic differentiation among non-native populations</a:t>
            </a:r>
            <a:endParaRPr lang="en-US" sz="2400" dirty="0"/>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Tree>
    <p:extLst>
      <p:ext uri="{BB962C8B-B14F-4D97-AF65-F5344CB8AC3E}">
        <p14:creationId xmlns:p14="http://schemas.microsoft.com/office/powerpoint/2010/main" val="166247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9595" y="369768"/>
            <a:ext cx="3521439" cy="857250"/>
          </a:xfrm>
        </p:spPr>
        <p:txBody>
          <a:bodyPr>
            <a:normAutofit fontScale="90000"/>
          </a:bodyPr>
          <a:lstStyle/>
          <a:p>
            <a:r>
              <a:rPr lang="en-US" dirty="0">
                <a:latin typeface="Arial" panose="020B0604020202020204" pitchFamily="34" charset="0"/>
                <a:cs typeface="Arial" panose="020B0604020202020204" pitchFamily="34" charset="0"/>
              </a:rPr>
              <a:t>“Deliberate” ecological fitting during introductions</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3823855" y="260771"/>
            <a:ext cx="5320145" cy="4884522"/>
          </a:xfrm>
          <a:prstGeom prst="rect">
            <a:avLst/>
          </a:prstGeom>
        </p:spPr>
      </p:pic>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465432" y="475228"/>
            <a:ext cx="356804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Native: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-0.777; p&lt; 0.001</a:t>
            </a:r>
          </a:p>
          <a:p>
            <a:r>
              <a:rPr lang="en-US" sz="1800" dirty="0">
                <a:latin typeface="Arial" panose="020B0604020202020204" pitchFamily="34" charset="0"/>
                <a:cs typeface="Arial" panose="020B0604020202020204" pitchFamily="34" charset="0"/>
              </a:rPr>
              <a:t>Introduced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-0.744; p&lt; 0.001</a:t>
            </a:r>
            <a:endParaRPr lang="en-US" dirty="0"/>
          </a:p>
        </p:txBody>
      </p:sp>
    </p:spTree>
    <p:extLst>
      <p:ext uri="{BB962C8B-B14F-4D97-AF65-F5344CB8AC3E}">
        <p14:creationId xmlns:p14="http://schemas.microsoft.com/office/powerpoint/2010/main" val="421937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995660" y="0"/>
            <a:ext cx="7152680" cy="5143500"/>
          </a:xfrm>
          <a:prstGeom prst="rect">
            <a:avLst/>
          </a:prstGeom>
        </p:spPr>
      </p:pic>
    </p:spTree>
    <p:extLst>
      <p:ext uri="{BB962C8B-B14F-4D97-AF65-F5344CB8AC3E}">
        <p14:creationId xmlns:p14="http://schemas.microsoft.com/office/powerpoint/2010/main" val="259624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5" name="Picture 4">
            <a:extLst>
              <a:ext uri="{FF2B5EF4-FFF2-40B4-BE49-F238E27FC236}">
                <a16:creationId xmlns:a16="http://schemas.microsoft.com/office/drawing/2014/main" id="{5DF09517-2565-9941-E12B-547ED383546A}"/>
              </a:ext>
            </a:extLst>
          </p:cNvPr>
          <p:cNvPicPr>
            <a:picLocks noChangeAspect="1"/>
          </p:cNvPicPr>
          <p:nvPr/>
        </p:nvPicPr>
        <p:blipFill>
          <a:blip r:embed="rId2"/>
          <a:stretch>
            <a:fillRect/>
          </a:stretch>
        </p:blipFill>
        <p:spPr>
          <a:xfrm>
            <a:off x="561560" y="1169658"/>
            <a:ext cx="5169937" cy="3585602"/>
          </a:xfrm>
          <a:prstGeom prst="rect">
            <a:avLst/>
          </a:prstGeom>
          <a:ln>
            <a:solidFill>
              <a:schemeClr val="tx1"/>
            </a:solidFill>
          </a:ln>
        </p:spPr>
      </p:pic>
      <p:sp>
        <p:nvSpPr>
          <p:cNvPr id="9" name="TextBox 8">
            <a:extLst>
              <a:ext uri="{FF2B5EF4-FFF2-40B4-BE49-F238E27FC236}">
                <a16:creationId xmlns:a16="http://schemas.microsoft.com/office/drawing/2014/main" id="{74DDA92C-3B2F-D93F-769A-ACC2FCDE33E3}"/>
              </a:ext>
            </a:extLst>
          </p:cNvPr>
          <p:cNvSpPr txBox="1"/>
          <p:nvPr/>
        </p:nvSpPr>
        <p:spPr>
          <a:xfrm>
            <a:off x="3280301" y="3859550"/>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pic>
        <p:nvPicPr>
          <p:cNvPr id="4" name="Picture 3">
            <a:extLst>
              <a:ext uri="{FF2B5EF4-FFF2-40B4-BE49-F238E27FC236}">
                <a16:creationId xmlns:a16="http://schemas.microsoft.com/office/drawing/2014/main" id="{7496FCEE-F6B7-771E-E13C-216A869BB6D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67109" y="3859550"/>
            <a:ext cx="1681355" cy="1168252"/>
          </a:xfrm>
          <a:prstGeom prst="rect">
            <a:avLst/>
          </a:prstGeom>
          <a:ln>
            <a:noFill/>
          </a:ln>
        </p:spPr>
      </p:pic>
    </p:spTree>
    <p:extLst>
      <p:ext uri="{BB962C8B-B14F-4D97-AF65-F5344CB8AC3E}">
        <p14:creationId xmlns:p14="http://schemas.microsoft.com/office/powerpoint/2010/main" val="178712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0" y="0"/>
            <a:ext cx="9144000" cy="6855693"/>
          </a:xfrm>
          <a:prstGeom prst="rect">
            <a:avLst/>
          </a:prstGeom>
        </p:spPr>
      </p:pic>
      <p:sp>
        <p:nvSpPr>
          <p:cNvPr id="7" name="TextBox 6"/>
          <p:cNvSpPr txBox="1"/>
          <p:nvPr/>
        </p:nvSpPr>
        <p:spPr>
          <a:xfrm>
            <a:off x="1740515" y="4410727"/>
            <a:ext cx="5811953" cy="55399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err="1">
                <a:solidFill>
                  <a:prstClr val="black"/>
                </a:solidFill>
                <a:latin typeface="Arial" charset="0"/>
                <a:ea typeface="Arial" charset="0"/>
                <a:cs typeface="Arial" charset="0"/>
              </a:rPr>
              <a:t>Gracilaria</a:t>
            </a:r>
            <a:r>
              <a:rPr lang="en-US" sz="3000" i="1" dirty="0">
                <a:solidFill>
                  <a:prstClr val="black"/>
                </a:solidFill>
                <a:latin typeface="Arial" charset="0"/>
                <a:ea typeface="Arial" charset="0"/>
                <a:cs typeface="Arial" charset="0"/>
              </a:rPr>
              <a:t> </a:t>
            </a:r>
            <a:r>
              <a:rPr lang="en-US" sz="3000" i="1" dirty="0" err="1">
                <a:solidFill>
                  <a:prstClr val="black"/>
                </a:solidFill>
                <a:latin typeface="Arial" charset="0"/>
                <a:ea typeface="Arial" charset="0"/>
                <a:cs typeface="Arial" charset="0"/>
              </a:rPr>
              <a:t>vermiculophylla</a:t>
            </a:r>
            <a:endParaRPr lang="en-US" sz="3000" i="1"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1398982" y="780610"/>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800725" y="1228315"/>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6140463" y="1723385"/>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Optima" panose="02000503060000020004" pitchFamily="2" charset="0"/>
                <a:ea typeface="Arial" panose="020B0604020202020204" pitchFamily="34" charset="0"/>
                <a:cs typeface="Arial" panose="020B0604020202020204" pitchFamily="34" charset="0"/>
              </a:rPr>
              <a:t>The second most frequent vector for the transport of nonnative marine and estuarine species worldwide*</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P</a:t>
            </a:r>
            <a:r>
              <a:rPr lang="en-US" dirty="0">
                <a:latin typeface="Optima" panose="02000503060000020004" pitchFamily="2"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The invasion history of </a:t>
            </a:r>
            <a:r>
              <a:rPr lang="en-US" dirty="0">
                <a:latin typeface="Optima" panose="02000503060000020004" pitchFamily="2" charset="0"/>
                <a:cs typeface="Arial" panose="020B0604020202020204" pitchFamily="34" charset="0"/>
              </a:rPr>
              <a:t>non-native populations </a:t>
            </a:r>
            <a:r>
              <a:rPr lang="en-US" b="0" i="0" u="none" strike="noStrike" dirty="0">
                <a:effectLst/>
                <a:latin typeface="Optima" panose="02000503060000020004" pitchFamily="2"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Signatures of </a:t>
            </a:r>
            <a:r>
              <a:rPr lang="en-US" dirty="0">
                <a:latin typeface="Optima" panose="02000503060000020004" pitchFamily="2" charset="0"/>
                <a:cs typeface="Arial" panose="020B0604020202020204" pitchFamily="34" charset="0"/>
              </a:rPr>
              <a:t>Pacific oysters on putatively co-introduced species (algae and invertebrates)</a:t>
            </a:r>
            <a:endParaRPr lang="en-US" sz="3200" i="1"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7100800" y="3606662"/>
            <a:ext cx="1915381" cy="1330859"/>
          </a:xfrm>
          <a:prstGeom prst="rect">
            <a:avLst/>
          </a:prstGeom>
          <a:ln>
            <a:noFill/>
          </a:ln>
        </p:spPr>
      </p:pic>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3753275" y="90106"/>
            <a:ext cx="5086115" cy="2302747"/>
          </a:xfrm>
          <a:prstGeom prst="rect">
            <a:avLst/>
          </a:prstGeom>
          <a:ln>
            <a:solidFill>
              <a:schemeClr val="tx1"/>
            </a:solidFill>
          </a:ln>
        </p:spPr>
      </p:pic>
      <p:sp>
        <p:nvSpPr>
          <p:cNvPr id="2" name="TextBox 1">
            <a:extLst>
              <a:ext uri="{FF2B5EF4-FFF2-40B4-BE49-F238E27FC236}">
                <a16:creationId xmlns:a16="http://schemas.microsoft.com/office/drawing/2014/main" id="{7F473B33-D7ED-6A2E-BE73-AD9175B0C09B}"/>
              </a:ext>
            </a:extLst>
          </p:cNvPr>
          <p:cNvSpPr txBox="1"/>
          <p:nvPr/>
        </p:nvSpPr>
        <p:spPr>
          <a:xfrm>
            <a:off x="151472" y="898211"/>
            <a:ext cx="335506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28764" b="3038"/>
          <a:stretch/>
        </p:blipFill>
        <p:spPr>
          <a:xfrm>
            <a:off x="5369797" y="2469605"/>
            <a:ext cx="3204673"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675720" y="3086571"/>
            <a:ext cx="1538244" cy="1068813"/>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Tree>
    <p:extLst>
      <p:ext uri="{BB962C8B-B14F-4D97-AF65-F5344CB8AC3E}">
        <p14:creationId xmlns:p14="http://schemas.microsoft.com/office/powerpoint/2010/main" val="176225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P</a:t>
            </a:r>
            <a:r>
              <a:rPr lang="en-US" dirty="0">
                <a:solidFill>
                  <a:srgbClr val="000000"/>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7598B84-ACE9-346B-FFF8-CDFA2B01D588}"/>
              </a:ext>
            </a:extLst>
          </p:cNvPr>
          <p:cNvPicPr>
            <a:picLocks noChangeAspect="1"/>
          </p:cNvPicPr>
          <p:nvPr/>
        </p:nvPicPr>
        <p:blipFill rotWithShape="1">
          <a:blip r:embed="rId2"/>
          <a:srcRect l="13788" t="7084" r="13910" b="6727"/>
          <a:stretch/>
        </p:blipFill>
        <p:spPr>
          <a:xfrm>
            <a:off x="212041" y="153823"/>
            <a:ext cx="4129224" cy="4922379"/>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Phi</a:t>
            </a:r>
            <a:r>
              <a:rPr lang="en-US" sz="2000" baseline="-25000" dirty="0" err="1">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368636" y="1051163"/>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1" y="2379325"/>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15952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Tree>
    <p:extLst>
      <p:ext uri="{BB962C8B-B14F-4D97-AF65-F5344CB8AC3E}">
        <p14:creationId xmlns:p14="http://schemas.microsoft.com/office/powerpoint/2010/main" val="74468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The invasion history of </a:t>
            </a:r>
            <a:r>
              <a:rPr lang="en-US" dirty="0">
                <a:solidFill>
                  <a:srgbClr val="000000"/>
                </a:solidFill>
                <a:latin typeface="Arial" panose="020B0604020202020204" pitchFamily="34" charset="0"/>
                <a:cs typeface="Arial" panose="020B0604020202020204" pitchFamily="34" charset="0"/>
              </a:rPr>
              <a:t>non-native populations </a:t>
            </a:r>
            <a:r>
              <a:rPr lang="en-US" b="0" i="0" u="none" strike="noStrike" dirty="0">
                <a:solidFill>
                  <a:srgbClr val="000000"/>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11549</TotalTime>
  <Words>1226</Words>
  <Application>Microsoft Macintosh PowerPoint</Application>
  <PresentationFormat>On-screen Show (16:9)</PresentationFormat>
  <Paragraphs>144</Paragraphs>
  <Slides>32</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Calibri Light</vt:lpstr>
      <vt:lpstr>Code2000</vt:lpstr>
      <vt:lpstr>Lato</vt:lpstr>
      <vt:lpstr>Monaco</vt:lpstr>
      <vt:lpstr>Optima</vt:lpstr>
      <vt:lpstr>Times New Roman</vt:lpstr>
      <vt:lpstr>1_Office Theme</vt:lpstr>
      <vt:lpstr>Office Theme</vt:lpstr>
      <vt:lpstr>The genetic legacy of the deliberate introduction of Pacific oysters</vt:lpstr>
      <vt:lpstr>Crassostrea (Magallana) gigas  Pacific cupped oyster</vt:lpstr>
      <vt:lpstr>Crassostrea (Magallana) gigas  Pacific cupped oyster</vt:lpstr>
      <vt:lpstr>Crassostrea (Magallana) gigas  Pacific cupped oyster</vt:lpstr>
      <vt:lpstr>Genetic legacy of Pacific oyster introductions</vt:lpstr>
      <vt:lpstr>PowerPoint Presentation</vt:lpstr>
      <vt:lpstr>Genetic legacy of Pacific oyster introductions</vt:lpstr>
      <vt:lpstr>Genetic differentiation along latitude in Japan Phist = 0 to 0.011</vt:lpstr>
      <vt:lpstr>Genetic legacy of Pacific oyster introductions</vt:lpstr>
      <vt:lpstr>PowerPoint Presentation</vt:lpstr>
      <vt:lpstr>PowerPoint Presentation</vt:lpstr>
      <vt:lpstr>“Deliberate” ecological fitting during introductions</vt:lpstr>
      <vt:lpstr>Genetic legacy of Pacific oyster introductions</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Dozens of species that moved with  C. gigas </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297</cp:revision>
  <dcterms:created xsi:type="dcterms:W3CDTF">2021-01-26T19:14:00Z</dcterms:created>
  <dcterms:modified xsi:type="dcterms:W3CDTF">2022-10-31T17:50:48Z</dcterms:modified>
</cp:coreProperties>
</file>